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60" r:id="rId5"/>
    <p:sldId id="261" r:id="rId6"/>
    <p:sldId id="262" r:id="rId7"/>
    <p:sldId id="263" r:id="rId8"/>
    <p:sldId id="264" r:id="rId9"/>
    <p:sldId id="265" r:id="rId10"/>
    <p:sldId id="269" r:id="rId11"/>
    <p:sldId id="267" r:id="rId12"/>
    <p:sldId id="270"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5"/>
    <p:restoredTop sz="94694"/>
  </p:normalViewPr>
  <p:slideViewPr>
    <p:cSldViewPr snapToGrid="0" snapToObjects="1">
      <p:cViewPr varScale="1">
        <p:scale>
          <a:sx n="62" d="100"/>
          <a:sy n="62" d="100"/>
        </p:scale>
        <p:origin x="10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Dreimann" userId="284dc105-333e-4856-95e3-140fa9270422" providerId="ADAL" clId="{A78AA94C-514C-46AB-9068-704177AB6A9A}"/>
    <pc:docChg chg="custSel modSld">
      <pc:chgData name="Emily Dreimann" userId="284dc105-333e-4856-95e3-140fa9270422" providerId="ADAL" clId="{A78AA94C-514C-46AB-9068-704177AB6A9A}" dt="2024-06-18T15:02:35.863" v="0" actId="313"/>
      <pc:docMkLst>
        <pc:docMk/>
      </pc:docMkLst>
      <pc:sldChg chg="modSp">
        <pc:chgData name="Emily Dreimann" userId="284dc105-333e-4856-95e3-140fa9270422" providerId="ADAL" clId="{A78AA94C-514C-46AB-9068-704177AB6A9A}" dt="2024-06-18T15:02:35.863" v="0" actId="313"/>
        <pc:sldMkLst>
          <pc:docMk/>
          <pc:sldMk cId="3545825266" sldId="269"/>
        </pc:sldMkLst>
        <pc:spChg chg="mod">
          <ac:chgData name="Emily Dreimann" userId="284dc105-333e-4856-95e3-140fa9270422" providerId="ADAL" clId="{A78AA94C-514C-46AB-9068-704177AB6A9A}" dt="2024-06-18T15:02:35.863" v="0" actId="313"/>
          <ac:spMkLst>
            <pc:docMk/>
            <pc:sldMk cId="3545825266" sldId="269"/>
            <ac:spMk id="2" creationId="{AB174CDD-6623-EF87-3CD8-C280FB3731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BA37C-6101-4C67-AFD5-8EDFBBDC0479}" type="datetimeFigureOut">
              <a:rPr lang="en-GB" smtClean="0"/>
              <a:t>18/06/2024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2AE3E-F1A3-42A6-BDD7-5CBFA380CD71}" type="slidenum">
              <a:rPr lang="en-GB" smtClean="0"/>
              <a:t>‹#›</a:t>
            </a:fld>
            <a:endParaRPr lang="en-GB" dirty="0"/>
          </a:p>
        </p:txBody>
      </p:sp>
    </p:spTree>
    <p:extLst>
      <p:ext uri="{BB962C8B-B14F-4D97-AF65-F5344CB8AC3E}">
        <p14:creationId xmlns:p14="http://schemas.microsoft.com/office/powerpoint/2010/main" val="380487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B2AE3E-F1A3-42A6-BDD7-5CBFA380CD71}" type="slidenum">
              <a:rPr lang="en-GB" smtClean="0"/>
              <a:t>3</a:t>
            </a:fld>
            <a:endParaRPr lang="en-GB" dirty="0"/>
          </a:p>
        </p:txBody>
      </p:sp>
    </p:spTree>
    <p:extLst>
      <p:ext uri="{BB962C8B-B14F-4D97-AF65-F5344CB8AC3E}">
        <p14:creationId xmlns:p14="http://schemas.microsoft.com/office/powerpoint/2010/main" val="118462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71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3242-C5A0-4440-BC60-FF91833916F2}"/>
              </a:ext>
            </a:extLst>
          </p:cNvPr>
          <p:cNvSpPr>
            <a:spLocks noGrp="1"/>
          </p:cNvSpPr>
          <p:nvPr>
            <p:ph type="title"/>
          </p:nvPr>
        </p:nvSpPr>
        <p:spPr>
          <a:xfrm>
            <a:off x="838200" y="1421703"/>
            <a:ext cx="10515600" cy="657617"/>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64591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CCEA-2416-9340-BF4A-DDA2CB509831}"/>
              </a:ext>
            </a:extLst>
          </p:cNvPr>
          <p:cNvSpPr>
            <a:spLocks noGrp="1"/>
          </p:cNvSpPr>
          <p:nvPr>
            <p:ph type="ctrTitle"/>
          </p:nvPr>
        </p:nvSpPr>
        <p:spPr>
          <a:xfrm>
            <a:off x="1524000" y="1446755"/>
            <a:ext cx="9144000" cy="230479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103C1C-BE5A-414F-B060-F16D21A530E6}"/>
              </a:ext>
            </a:extLst>
          </p:cNvPr>
          <p:cNvSpPr>
            <a:spLocks noGrp="1"/>
          </p:cNvSpPr>
          <p:nvPr>
            <p:ph type="subTitle" idx="1"/>
          </p:nvPr>
        </p:nvSpPr>
        <p:spPr>
          <a:xfrm>
            <a:off x="1524000" y="3930496"/>
            <a:ext cx="9144000" cy="20632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9188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D849-B474-D841-A989-BD79AEB52B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E13AB1-96C3-CB4B-A381-B3C6D3DB1F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73657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8830-53C4-4244-943E-625B363C59A8}"/>
              </a:ext>
            </a:extLst>
          </p:cNvPr>
          <p:cNvSpPr>
            <a:spLocks noGrp="1"/>
          </p:cNvSpPr>
          <p:nvPr>
            <p:ph type="title"/>
          </p:nvPr>
        </p:nvSpPr>
        <p:spPr>
          <a:xfrm>
            <a:off x="838200" y="1302707"/>
            <a:ext cx="10515600" cy="801666"/>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4FDEB2-60F0-F645-B4E7-3407E49282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2041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131C-A76E-A844-95B4-82EEB4F617CD}"/>
              </a:ext>
            </a:extLst>
          </p:cNvPr>
          <p:cNvSpPr>
            <a:spLocks noGrp="1"/>
          </p:cNvSpPr>
          <p:nvPr>
            <p:ph type="title"/>
          </p:nvPr>
        </p:nvSpPr>
        <p:spPr>
          <a:xfrm>
            <a:off x="838200" y="1315233"/>
            <a:ext cx="10515600" cy="739035"/>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78F619D-5295-A344-BC0A-E89249641501}"/>
              </a:ext>
            </a:extLst>
          </p:cNvPr>
          <p:cNvSpPr>
            <a:spLocks noGrp="1"/>
          </p:cNvSpPr>
          <p:nvPr>
            <p:ph sz="half" idx="1"/>
          </p:nvPr>
        </p:nvSpPr>
        <p:spPr>
          <a:xfrm>
            <a:off x="838200" y="2235897"/>
            <a:ext cx="5181600" cy="39410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BC2B7697-08E4-324A-875C-194CA9BABDBA}"/>
              </a:ext>
            </a:extLst>
          </p:cNvPr>
          <p:cNvSpPr>
            <a:spLocks noGrp="1"/>
          </p:cNvSpPr>
          <p:nvPr>
            <p:ph sz="half" idx="2"/>
          </p:nvPr>
        </p:nvSpPr>
        <p:spPr>
          <a:xfrm>
            <a:off x="6172200" y="2235897"/>
            <a:ext cx="5181600" cy="39410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5343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60D22-054D-AD46-8D72-1360458A5747}"/>
              </a:ext>
            </a:extLst>
          </p:cNvPr>
          <p:cNvSpPr>
            <a:spLocks noGrp="1"/>
          </p:cNvSpPr>
          <p:nvPr>
            <p:ph type="body" idx="1"/>
          </p:nvPr>
        </p:nvSpPr>
        <p:spPr>
          <a:xfrm>
            <a:off x="838200" y="2235895"/>
            <a:ext cx="10515600" cy="394106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6">
            <a:extLst>
              <a:ext uri="{FF2B5EF4-FFF2-40B4-BE49-F238E27FC236}">
                <a16:creationId xmlns:a16="http://schemas.microsoft.com/office/drawing/2014/main" id="{9C2F4897-DD6C-CF47-8DEA-2D02B3B11124}"/>
              </a:ext>
            </a:extLst>
          </p:cNvPr>
          <p:cNvSpPr>
            <a:spLocks noGrp="1"/>
          </p:cNvSpPr>
          <p:nvPr>
            <p:ph type="title"/>
          </p:nvPr>
        </p:nvSpPr>
        <p:spPr>
          <a:xfrm>
            <a:off x="838200" y="1246339"/>
            <a:ext cx="10515600" cy="85803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71852650"/>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1" r:id="rId4"/>
    <p:sldLayoutId id="2147483650" r:id="rId5"/>
    <p:sldLayoutId id="214748365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zeMba_1rQOM" TargetMode="External"/><Relationship Id="rId2" Type="http://schemas.openxmlformats.org/officeDocument/2006/relationships/hyperlink" Target="http://www.streetgame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support@streetgame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obs@streetgames.org" TargetMode="External"/><Relationship Id="rId2" Type="http://schemas.openxmlformats.org/officeDocument/2006/relationships/hyperlink" Target="https://www.streetgames.org/about-us/career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CF59-E8C8-4C24-9468-F0CF339F8492}"/>
              </a:ext>
            </a:extLst>
          </p:cNvPr>
          <p:cNvSpPr>
            <a:spLocks noGrp="1"/>
          </p:cNvSpPr>
          <p:nvPr>
            <p:ph type="title" idx="4294967295"/>
          </p:nvPr>
        </p:nvSpPr>
        <p:spPr>
          <a:xfrm>
            <a:off x="0" y="1422400"/>
            <a:ext cx="11887200" cy="4013200"/>
          </a:xfrm>
        </p:spPr>
        <p:txBody>
          <a:bodyPr>
            <a:normAutofit/>
          </a:bodyPr>
          <a:lstStyle/>
          <a:p>
            <a:br>
              <a:rPr lang="en-GB" sz="4800" dirty="0"/>
            </a:br>
            <a:br>
              <a:rPr lang="en-GB" sz="4000" dirty="0"/>
            </a:br>
            <a:br>
              <a:rPr lang="en-GB" sz="4800" dirty="0"/>
            </a:br>
            <a:r>
              <a:rPr lang="en-GB" sz="2400" dirty="0"/>
              <a:t>-</a:t>
            </a:r>
            <a:br>
              <a:rPr lang="en-GB" sz="2400" dirty="0"/>
            </a:br>
            <a:br>
              <a:rPr lang="en-GB" sz="2400" dirty="0"/>
            </a:br>
            <a:endParaRPr lang="en-GB" sz="2400" dirty="0"/>
          </a:p>
        </p:txBody>
      </p:sp>
      <p:pic>
        <p:nvPicPr>
          <p:cNvPr id="3" name="Picture 2">
            <a:extLst>
              <a:ext uri="{FF2B5EF4-FFF2-40B4-BE49-F238E27FC236}">
                <a16:creationId xmlns:a16="http://schemas.microsoft.com/office/drawing/2014/main" id="{A5B3A995-E02C-F22B-4915-1B7BD0E6C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64628" y="1557020"/>
            <a:ext cx="6455229" cy="4616658"/>
          </a:xfrm>
          <a:prstGeom prst="rect">
            <a:avLst/>
          </a:prstGeom>
          <a:noFill/>
        </p:spPr>
      </p:pic>
      <p:sp>
        <p:nvSpPr>
          <p:cNvPr id="5" name="TextBox 4">
            <a:extLst>
              <a:ext uri="{FF2B5EF4-FFF2-40B4-BE49-F238E27FC236}">
                <a16:creationId xmlns:a16="http://schemas.microsoft.com/office/drawing/2014/main" id="{295EB126-9335-3493-1206-FFEA83C032DF}"/>
              </a:ext>
            </a:extLst>
          </p:cNvPr>
          <p:cNvSpPr txBox="1"/>
          <p:nvPr/>
        </p:nvSpPr>
        <p:spPr>
          <a:xfrm>
            <a:off x="272143" y="1557020"/>
            <a:ext cx="5192485" cy="4123436"/>
          </a:xfrm>
          <a:prstGeom prst="rect">
            <a:avLst/>
          </a:prstGeom>
          <a:noFill/>
        </p:spPr>
        <p:txBody>
          <a:bodyPr wrap="square">
            <a:spAutoFit/>
          </a:bodyPr>
          <a:lstStyle/>
          <a:p>
            <a:pPr algn="just">
              <a:lnSpc>
                <a:spcPts val="3400"/>
              </a:lnSpc>
              <a:spcBef>
                <a:spcPts val="600"/>
              </a:spcBef>
            </a:pPr>
            <a:r>
              <a:rPr lang="en-GB" sz="4000" kern="1600" dirty="0">
                <a:solidFill>
                  <a:srgbClr val="C00000"/>
                </a:solidFill>
                <a:effectLst/>
                <a:latin typeface="+mj-lt"/>
                <a:ea typeface="Times New Roman" panose="02020603050405020304" pitchFamily="18" charset="0"/>
                <a:cs typeface="Arial" panose="020B0604020202020204" pitchFamily="34" charset="0"/>
              </a:rPr>
              <a:t>StreetGames UK</a:t>
            </a:r>
          </a:p>
          <a:p>
            <a:pPr>
              <a:lnSpc>
                <a:spcPts val="2800"/>
              </a:lnSpc>
            </a:pPr>
            <a:r>
              <a:rPr lang="en-GB" sz="2000" b="1" kern="16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 “…</a:t>
            </a:r>
            <a:r>
              <a:rPr lang="en-GB" sz="1600" kern="16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the sports charity that brings sport to the doorstep of young people in underserved communities across the UK</a:t>
            </a:r>
            <a:r>
              <a:rPr lang="en-GB" sz="2000" kern="16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a:t>
            </a:r>
            <a:br>
              <a:rPr lang="en-GB" sz="2000" kern="16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br>
            <a:endParaRPr lang="en-GB" sz="4400" kern="1600" dirty="0">
              <a:solidFill>
                <a:srgbClr val="850070"/>
              </a:solidFill>
              <a:effectLst/>
              <a:latin typeface="DIN-Regular"/>
              <a:ea typeface="Times New Roman" panose="02020603050405020304" pitchFamily="18" charset="0"/>
              <a:cs typeface="Arial" panose="020B0604020202020204" pitchFamily="34" charset="0"/>
            </a:endParaRPr>
          </a:p>
          <a:p>
            <a:pPr>
              <a:lnSpc>
                <a:spcPts val="3400"/>
              </a:lnSpc>
              <a:spcBef>
                <a:spcPts val="600"/>
              </a:spcBef>
            </a:pPr>
            <a:r>
              <a:rPr lang="en-GB" sz="2800" b="1" kern="16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t>Administration Assistant</a:t>
            </a:r>
            <a:endParaRPr lang="en-GB" sz="4400" b="1" kern="1600" dirty="0">
              <a:solidFill>
                <a:srgbClr val="850070"/>
              </a:solidFill>
              <a:effectLst/>
              <a:latin typeface="DIN-Regular"/>
              <a:ea typeface="Times New Roman" panose="02020603050405020304" pitchFamily="18" charset="0"/>
              <a:cs typeface="Arial" panose="020B0604020202020204" pitchFamily="34" charset="0"/>
            </a:endParaRPr>
          </a:p>
          <a:p>
            <a:pPr>
              <a:lnSpc>
                <a:spcPct val="115000"/>
              </a:lnSpc>
              <a:spcBef>
                <a:spcPts val="600"/>
              </a:spcBef>
            </a:pPr>
            <a:br>
              <a:rPr lang="en-GB" sz="2000" b="1" kern="16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br>
            <a:r>
              <a:rPr lang="en-GB" sz="1800" b="1" kern="1600" dirty="0">
                <a:solidFill>
                  <a:srgbClr val="002060"/>
                </a:solidFill>
                <a:effectLst/>
                <a:ea typeface="Times New Roman" panose="02020603050405020304" pitchFamily="18" charset="0"/>
                <a:cs typeface="Arial" panose="020B0604020202020204" pitchFamily="34" charset="0"/>
              </a:rPr>
              <a:t>Do you care about making a tangible difference to the lives of young people from disadvantaged backgrounds? Do you believe in the power of sport and physical activity to transform young lives?</a:t>
            </a:r>
            <a:endParaRPr lang="en-GB" sz="4400" b="1" kern="1600" dirty="0">
              <a:solidFill>
                <a:srgbClr val="002060"/>
              </a:solidFill>
              <a:effectLst/>
              <a:ea typeface="Times New Roman" panose="02020603050405020304" pitchFamily="18"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38834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F4145C4-E51B-1874-3FF3-A2946273E090}"/>
              </a:ext>
            </a:extLst>
          </p:cNvPr>
          <p:cNvGraphicFramePr>
            <a:graphicFrameLocks noGrp="1"/>
          </p:cNvGraphicFramePr>
          <p:nvPr>
            <p:extLst>
              <p:ext uri="{D42A27DB-BD31-4B8C-83A1-F6EECF244321}">
                <p14:modId xmlns:p14="http://schemas.microsoft.com/office/powerpoint/2010/main" val="1460362759"/>
              </p:ext>
            </p:extLst>
          </p:nvPr>
        </p:nvGraphicFramePr>
        <p:xfrm>
          <a:off x="370113" y="2133748"/>
          <a:ext cx="10243457" cy="4797310"/>
        </p:xfrm>
        <a:graphic>
          <a:graphicData uri="http://schemas.openxmlformats.org/drawingml/2006/table">
            <a:tbl>
              <a:tblPr>
                <a:noFill/>
                <a:tableStyleId>{5C22544A-7EE6-4342-B048-85BDC9FD1C3A}</a:tableStyleId>
              </a:tblPr>
              <a:tblGrid>
                <a:gridCol w="10243457">
                  <a:extLst>
                    <a:ext uri="{9D8B030D-6E8A-4147-A177-3AD203B41FA5}">
                      <a16:colId xmlns:a16="http://schemas.microsoft.com/office/drawing/2014/main" val="565609451"/>
                    </a:ext>
                  </a:extLst>
                </a:gridCol>
              </a:tblGrid>
              <a:tr h="4484766">
                <a:tc>
                  <a:txBody>
                    <a:bodyPr/>
                    <a:lstStyle/>
                    <a:p>
                      <a:pPr algn="l">
                        <a:lnSpc>
                          <a:spcPct val="115000"/>
                        </a:lnSpc>
                        <a:spcAft>
                          <a:spcPts val="1000"/>
                        </a:spcAft>
                      </a:pPr>
                      <a:r>
                        <a:rPr lang="en-GB" sz="1800" cap="none" spc="0" dirty="0">
                          <a:solidFill>
                            <a:schemeClr val="tx1"/>
                          </a:solidFill>
                          <a:effectLst/>
                        </a:rPr>
                        <a:t>StreetGames is fully committed to the principles of equality of opportunity and is responsible for ensuring that no job applicant, employee, volunteer or member receives less favourable treatment on the grounds of age, gender, disability, race, ethnic origin, nationality, colour, parental or marital status, pregnancy, religious belief, class or social background, sexuality or political belief.</a:t>
                      </a:r>
                    </a:p>
                    <a:p>
                      <a:pPr>
                        <a:lnSpc>
                          <a:spcPct val="115000"/>
                        </a:lnSpc>
                        <a:spcAft>
                          <a:spcPts val="1000"/>
                        </a:spcAft>
                      </a:pPr>
                      <a:r>
                        <a:rPr lang="en-GB"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StreetGames is committed to safeguarding and promoting the welfare of children and vulnerable adults and expects all employees and volunteers to share this commitment.</a:t>
                      </a:r>
                    </a:p>
                    <a:p>
                      <a:pPr>
                        <a:lnSpc>
                          <a:spcPct val="115000"/>
                        </a:lnSpc>
                        <a:spcAft>
                          <a:spcPts val="1000"/>
                        </a:spcAft>
                      </a:pPr>
                      <a:endParaRPr lang="en-GB"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4000" b="0" dirty="0">
                          <a:solidFill>
                            <a:srgbClr val="C00000"/>
                          </a:solidFill>
                          <a:latin typeface="+mj-lt"/>
                        </a:rPr>
                        <a:t>More Information </a:t>
                      </a:r>
                    </a:p>
                    <a:p>
                      <a:pPr>
                        <a:lnSpc>
                          <a:spcPct val="115000"/>
                        </a:lnSpc>
                        <a:spcAft>
                          <a:spcPts val="1000"/>
                        </a:spcAft>
                      </a:pPr>
                      <a:r>
                        <a:rPr lang="en-GB" dirty="0"/>
                        <a:t>If you’d like to know more about StreetGames please visit our website: </a:t>
                      </a:r>
                      <a:r>
                        <a:rPr lang="en-GB" dirty="0">
                          <a:hlinkClick r:id="rId2"/>
                        </a:rPr>
                        <a:t>www.streetgames.org</a:t>
                      </a:r>
                      <a:endParaRPr lang="en-GB" dirty="0"/>
                    </a:p>
                    <a:p>
                      <a:pPr>
                        <a:lnSpc>
                          <a:spcPct val="115000"/>
                        </a:lnSpc>
                        <a:spcAft>
                          <a:spcPts val="1000"/>
                        </a:spcAft>
                      </a:pPr>
                      <a:r>
                        <a:rPr lang="en-GB" dirty="0"/>
                        <a:t>About StreetGames and Doorstep Sport </a:t>
                      </a:r>
                      <a:r>
                        <a:rPr lang="en-GB" dirty="0">
                          <a:hlinkClick r:id="rId3"/>
                        </a:rPr>
                        <a:t>https://youtu.be/zeMba_1rQOM</a:t>
                      </a:r>
                      <a:endParaRPr lang="en-GB" dirty="0"/>
                    </a:p>
                    <a:p>
                      <a:pPr>
                        <a:lnSpc>
                          <a:spcPct val="115000"/>
                        </a:lnSpc>
                        <a:spcAft>
                          <a:spcPts val="1000"/>
                        </a:spcAft>
                      </a:pPr>
                      <a:endParaRPr lang="en-GB" sz="18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529" marR="401647" marT="99066" marB="99066">
                    <a:lnL w="28575" cap="flat" cmpd="sng" algn="ctr">
                      <a:noFill/>
                      <a:prstDash val="solid"/>
                    </a:lnL>
                    <a:lnR w="28575" cap="flat" cmpd="sng" algn="ctr">
                      <a:noFill/>
                      <a:prstDash val="solid"/>
                    </a:lnR>
                    <a:lnT w="28575" cap="flat" cmpd="sng" algn="ctr">
                      <a:noFill/>
                      <a:prstDash val="solid"/>
                    </a:lnT>
                    <a:lnB w="28575" cap="flat" cmpd="sng" algn="ctr">
                      <a:noFill/>
                      <a:prstDash val="solid"/>
                    </a:lnB>
                    <a:noFill/>
                  </a:tcPr>
                </a:tc>
                <a:extLst>
                  <a:ext uri="{0D108BD9-81ED-4DB2-BD59-A6C34878D82A}">
                    <a16:rowId xmlns:a16="http://schemas.microsoft.com/office/drawing/2014/main" val="3961202426"/>
                  </a:ext>
                </a:extLst>
              </a:tr>
            </a:tbl>
          </a:graphicData>
        </a:graphic>
      </p:graphicFrame>
      <p:sp>
        <p:nvSpPr>
          <p:cNvPr id="5" name="Title 4">
            <a:extLst>
              <a:ext uri="{FF2B5EF4-FFF2-40B4-BE49-F238E27FC236}">
                <a16:creationId xmlns:a16="http://schemas.microsoft.com/office/drawing/2014/main" id="{A35CB366-B61C-5278-18E1-24BA0EFA664F}"/>
              </a:ext>
            </a:extLst>
          </p:cNvPr>
          <p:cNvSpPr>
            <a:spLocks noGrp="1"/>
          </p:cNvSpPr>
          <p:nvPr>
            <p:ph type="title"/>
          </p:nvPr>
        </p:nvSpPr>
        <p:spPr>
          <a:xfrm>
            <a:off x="669470" y="1476131"/>
            <a:ext cx="10515600" cy="657617"/>
          </a:xfrm>
        </p:spPr>
        <p:txBody>
          <a:bodyPr>
            <a:normAutofit fontScale="90000"/>
          </a:bodyPr>
          <a:lstStyle/>
          <a:p>
            <a:r>
              <a:rPr lang="en-GB" dirty="0">
                <a:solidFill>
                  <a:srgbClr val="C00000"/>
                </a:solidFill>
              </a:rPr>
              <a:t> Our Commitments</a:t>
            </a:r>
          </a:p>
        </p:txBody>
      </p:sp>
    </p:spTree>
    <p:extLst>
      <p:ext uri="{BB962C8B-B14F-4D97-AF65-F5344CB8AC3E}">
        <p14:creationId xmlns:p14="http://schemas.microsoft.com/office/powerpoint/2010/main" val="399034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653E2B-4FA5-BCFB-A236-C5721A9ED01B}"/>
              </a:ext>
            </a:extLst>
          </p:cNvPr>
          <p:cNvSpPr txBox="1"/>
          <p:nvPr/>
        </p:nvSpPr>
        <p:spPr>
          <a:xfrm>
            <a:off x="729343" y="1719943"/>
            <a:ext cx="10384971" cy="3436069"/>
          </a:xfrm>
          <a:prstGeom prst="rect">
            <a:avLst/>
          </a:prstGeom>
          <a:noFill/>
        </p:spPr>
        <p:txBody>
          <a:bodyPr wrap="square">
            <a:spAutoFit/>
          </a:bodyPr>
          <a:lstStyle/>
          <a:p>
            <a:pPr>
              <a:lnSpc>
                <a:spcPct val="115000"/>
              </a:lnSpc>
            </a:pPr>
            <a:r>
              <a:rPr lang="en-GB" sz="4000" b="1" dirty="0">
                <a:solidFill>
                  <a:srgbClr val="C00000"/>
                </a:solidFill>
                <a:effectLst/>
                <a:latin typeface="+mj-lt"/>
                <a:ea typeface="Times New Roman" panose="02020603050405020304" pitchFamily="18" charset="0"/>
                <a:cs typeface="Arial" panose="020B0604020202020204" pitchFamily="34" charset="0"/>
              </a:rPr>
              <a:t>About StreetGames</a:t>
            </a:r>
          </a:p>
          <a:p>
            <a:pPr>
              <a:lnSpc>
                <a:spcPct val="115000"/>
              </a:lnSpc>
            </a:pPr>
            <a:endParaRPr lang="en-GB" sz="2400" b="1"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pPr>
            <a:r>
              <a:rPr lang="en-GB" b="0" dirty="0">
                <a:effectLst/>
                <a:latin typeface="Calibri" panose="020F0502020204030204" pitchFamily="34" charset="0"/>
                <a:ea typeface="Times New Roman" panose="02020603050405020304" pitchFamily="18" charset="0"/>
                <a:cs typeface="Arial" panose="020B0604020202020204" pitchFamily="34" charset="0"/>
              </a:rPr>
              <a:t>StreetGames is a charity passionate about harnessing the power of sport to change the lives of young people and their communities. Through their work with 1,500 trusted local community organisations, StreetGames addresses some of the most pressing issues faced by young people growing up in underserved communities, including poor mental health, food poverty, crime and lack of employment opportunities. </a:t>
            </a:r>
            <a:r>
              <a:rPr lang="en-GB" b="0" dirty="0">
                <a:effectLst/>
                <a:latin typeface="Calibri" panose="020F0502020204030204" pitchFamily="34" charset="0"/>
                <a:ea typeface="Calibri" panose="020F0502020204030204" pitchFamily="34" charset="0"/>
                <a:cs typeface="Arial" panose="020B0604020202020204" pitchFamily="34" charset="0"/>
              </a:rPr>
              <a:t>We do this by delivering ‘Doorstep Sport’ at the right time, in the right place, in the right style, at the right price and by the right people. Doorstep Sport aims to make sport accessible to everyone regardless of their income and social circumstance</a:t>
            </a:r>
            <a:r>
              <a:rPr lang="en-GB" sz="1800" b="0" dirty="0">
                <a:effectLst/>
                <a:latin typeface="Calibri" panose="020F0502020204030204" pitchFamily="34" charset="0"/>
                <a:ea typeface="Calibri" panose="020F0502020204030204" pitchFamily="34" charset="0"/>
                <a:cs typeface="Arial" panose="020B0604020202020204" pitchFamily="34" charset="0"/>
              </a:rPr>
              <a:t>. </a:t>
            </a:r>
            <a:endParaRPr lang="en-GB" sz="2000" b="1" dirty="0">
              <a:effectLst/>
              <a:latin typeface="DIN-Regular"/>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5657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 and icons&#10;&#10;Description automatically generated">
            <a:extLst>
              <a:ext uri="{FF2B5EF4-FFF2-40B4-BE49-F238E27FC236}">
                <a16:creationId xmlns:a16="http://schemas.microsoft.com/office/drawing/2014/main" id="{B3980509-51F5-341A-0512-A0BB0B1257AE}"/>
              </a:ext>
            </a:extLst>
          </p:cNvPr>
          <p:cNvPicPr>
            <a:picLocks noChangeAspect="1"/>
          </p:cNvPicPr>
          <p:nvPr/>
        </p:nvPicPr>
        <p:blipFill rotWithShape="1">
          <a:blip r:embed="rId3"/>
          <a:srcRect l="851" r="464"/>
          <a:stretch/>
        </p:blipFill>
        <p:spPr>
          <a:xfrm>
            <a:off x="20" y="10"/>
            <a:ext cx="12191980" cy="6857990"/>
          </a:xfrm>
          <a:prstGeom prst="rect">
            <a:avLst/>
          </a:prstGeom>
        </p:spPr>
      </p:pic>
    </p:spTree>
    <p:extLst>
      <p:ext uri="{BB962C8B-B14F-4D97-AF65-F5344CB8AC3E}">
        <p14:creationId xmlns:p14="http://schemas.microsoft.com/office/powerpoint/2010/main" val="252246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37DB761-6FA4-0D82-97B3-A24AB7ADFD13}"/>
              </a:ext>
            </a:extLst>
          </p:cNvPr>
          <p:cNvPicPr>
            <a:picLocks noChangeAspect="1"/>
          </p:cNvPicPr>
          <p:nvPr/>
        </p:nvPicPr>
        <p:blipFill rotWithShape="1">
          <a:blip r:embed="rId2"/>
          <a:srcRect t="19"/>
          <a:stretch/>
        </p:blipFill>
        <p:spPr>
          <a:xfrm>
            <a:off x="20" y="10"/>
            <a:ext cx="12191980" cy="6857990"/>
          </a:xfrm>
          <a:prstGeom prst="rect">
            <a:avLst/>
          </a:prstGeom>
        </p:spPr>
      </p:pic>
    </p:spTree>
    <p:extLst>
      <p:ext uri="{BB962C8B-B14F-4D97-AF65-F5344CB8AC3E}">
        <p14:creationId xmlns:p14="http://schemas.microsoft.com/office/powerpoint/2010/main" val="115363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A70F-8FDC-D700-0440-AF4478CFFA7F}"/>
              </a:ext>
            </a:extLst>
          </p:cNvPr>
          <p:cNvSpPr>
            <a:spLocks noGrp="1"/>
          </p:cNvSpPr>
          <p:nvPr>
            <p:ph type="title"/>
          </p:nvPr>
        </p:nvSpPr>
        <p:spPr/>
        <p:txBody>
          <a:bodyPr>
            <a:normAutofit fontScale="90000"/>
          </a:bodyPr>
          <a:lstStyle/>
          <a:p>
            <a:br>
              <a:rPr lang="en-GB" dirty="0"/>
            </a:br>
            <a:r>
              <a:rPr lang="en-GB" b="1" dirty="0">
                <a:solidFill>
                  <a:srgbClr val="C00000"/>
                </a:solidFill>
              </a:rPr>
              <a:t>About the role</a:t>
            </a:r>
            <a:br>
              <a:rPr lang="en-GB" dirty="0"/>
            </a:br>
            <a:endParaRPr lang="en-GB" dirty="0"/>
          </a:p>
        </p:txBody>
      </p:sp>
      <p:sp>
        <p:nvSpPr>
          <p:cNvPr id="4" name="TextBox 3">
            <a:extLst>
              <a:ext uri="{FF2B5EF4-FFF2-40B4-BE49-F238E27FC236}">
                <a16:creationId xmlns:a16="http://schemas.microsoft.com/office/drawing/2014/main" id="{30DF2C66-140F-D8FE-B602-552F5B673771}"/>
              </a:ext>
            </a:extLst>
          </p:cNvPr>
          <p:cNvSpPr txBox="1"/>
          <p:nvPr/>
        </p:nvSpPr>
        <p:spPr>
          <a:xfrm>
            <a:off x="838200" y="1915885"/>
            <a:ext cx="10069286" cy="4028539"/>
          </a:xfrm>
          <a:prstGeom prst="rect">
            <a:avLst/>
          </a:prstGeom>
          <a:noFill/>
        </p:spPr>
        <p:txBody>
          <a:bodyPr wrap="square">
            <a:spAutoFit/>
          </a:bodyPr>
          <a:lstStyle/>
          <a:p>
            <a:pPr>
              <a:lnSpc>
                <a:spcPct val="115000"/>
              </a:lnSpc>
              <a:spcAft>
                <a:spcPts val="1000"/>
              </a:spcAft>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Salary RLW £21,840</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are seeking an Administration Assistant to join our Business, Finance</a:t>
            </a:r>
            <a:r>
              <a:rPr lang="en-GB" dirty="0">
                <a:latin typeface="Calibri" panose="020F0502020204030204" pitchFamily="34" charset="0"/>
                <a:ea typeface="Calibri" panose="020F0502020204030204" pitchFamily="34" charset="0"/>
                <a:cs typeface="Times New Roman" panose="02020603050405020304" pitchFamily="18" charset="0"/>
              </a:rPr>
              <a:t>, IT and Governance team</a:t>
            </a:r>
            <a:r>
              <a:rPr lang="en-GB" sz="1800" dirty="0">
                <a:effectLst/>
                <a:latin typeface="Calibri" panose="020F0502020204030204" pitchFamily="34" charset="0"/>
                <a:ea typeface="Calibri" panose="020F0502020204030204" pitchFamily="34" charset="0"/>
                <a:cs typeface="Times New Roman" panose="02020603050405020304" pitchFamily="18" charset="0"/>
              </a:rPr>
              <a:t>, supporting the wider StreetGames team who are vital to the delivery of our mission.</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an exciting opportunity for a creative, hands-on person starting their career in Business and Administration in a varied role supporting different teams and aspects of the organisation. </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role involves: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co-ordinating and supporting internal working group meetings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arranging travel and accommodation requests for staff and trustees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 the completion of actions from the Equality, Equity, Diversity, Inclusion and Belonging (EEDIB) group</a:t>
            </a:r>
          </a:p>
        </p:txBody>
      </p:sp>
    </p:spTree>
    <p:extLst>
      <p:ext uri="{BB962C8B-B14F-4D97-AF65-F5344CB8AC3E}">
        <p14:creationId xmlns:p14="http://schemas.microsoft.com/office/powerpoint/2010/main" val="344006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83F4-F461-0864-8B85-26EE8BC632E5}"/>
              </a:ext>
            </a:extLst>
          </p:cNvPr>
          <p:cNvSpPr>
            <a:spLocks noGrp="1"/>
          </p:cNvSpPr>
          <p:nvPr>
            <p:ph type="title"/>
          </p:nvPr>
        </p:nvSpPr>
        <p:spPr/>
        <p:txBody>
          <a:bodyPr>
            <a:normAutofit fontScale="90000"/>
          </a:bodyPr>
          <a:lstStyle/>
          <a:p>
            <a:r>
              <a:rPr lang="en-GB" b="1" dirty="0">
                <a:solidFill>
                  <a:srgbClr val="C00000"/>
                </a:solidFill>
              </a:rPr>
              <a:t>About you</a:t>
            </a:r>
          </a:p>
        </p:txBody>
      </p:sp>
      <p:sp>
        <p:nvSpPr>
          <p:cNvPr id="4" name="TextBox 3">
            <a:extLst>
              <a:ext uri="{FF2B5EF4-FFF2-40B4-BE49-F238E27FC236}">
                <a16:creationId xmlns:a16="http://schemas.microsoft.com/office/drawing/2014/main" id="{C498ED2D-EE8C-086C-E718-2E8D50731E73}"/>
              </a:ext>
            </a:extLst>
          </p:cNvPr>
          <p:cNvSpPr txBox="1"/>
          <p:nvPr/>
        </p:nvSpPr>
        <p:spPr>
          <a:xfrm>
            <a:off x="838199" y="2351313"/>
            <a:ext cx="9122229" cy="3581750"/>
          </a:xfrm>
          <a:prstGeom prst="rect">
            <a:avLst/>
          </a:prstGeom>
          <a:noFill/>
        </p:spPr>
        <p:txBody>
          <a:bodyPr wrap="square">
            <a:spAutoFit/>
          </a:bodyPr>
          <a:lstStyle/>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align with our values and commitments, are looking to start your career in Business Administration, and:</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 Have great organisational skills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 Work well in a team </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 Have good communication and listening skills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hen this could be the role for you.</a:t>
            </a:r>
          </a:p>
          <a:p>
            <a:pPr>
              <a:lnSpc>
                <a:spcPct val="115000"/>
              </a:lnSpc>
              <a:spcAft>
                <a:spcPts val="1000"/>
              </a:spcAft>
            </a:pPr>
            <a:r>
              <a:rPr lang="en-GB"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 candidate will meet every single desired requirement. If your experience looks a little different from what we have identified and you think you can bring value to the role, we would love to learn more about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068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4CDD-6623-EF87-3CD8-C280FB3731BB}"/>
              </a:ext>
            </a:extLst>
          </p:cNvPr>
          <p:cNvSpPr>
            <a:spLocks noGrp="1"/>
          </p:cNvSpPr>
          <p:nvPr>
            <p:ph type="title"/>
          </p:nvPr>
        </p:nvSpPr>
        <p:spPr>
          <a:xfrm rot="10800000" flipV="1">
            <a:off x="914400" y="1469570"/>
            <a:ext cx="10515600" cy="4659087"/>
          </a:xfrm>
        </p:spPr>
        <p:txBody>
          <a:bodyPr>
            <a:normAutofit fontScale="90000"/>
          </a:bodyPr>
          <a:lstStyle/>
          <a:p>
            <a:pPr algn="l"/>
            <a:r>
              <a:rPr lang="en-GB" b="1" dirty="0">
                <a:solidFill>
                  <a:srgbClr val="C00000"/>
                </a:solidFill>
              </a:rPr>
              <a:t>What’s in it for you?</a:t>
            </a:r>
            <a:br>
              <a:rPr lang="en-GB" b="1" dirty="0">
                <a:solidFill>
                  <a:srgbClr val="C00000"/>
                </a:solidFill>
              </a:rPr>
            </a:br>
            <a:br>
              <a:rPr lang="en-GB" sz="1800" dirty="0">
                <a:solidFill>
                  <a:srgbClr val="C00000"/>
                </a:solidFill>
              </a:rPr>
            </a:br>
            <a:r>
              <a:rPr lang="en-GB" sz="1800" dirty="0">
                <a:solidFill>
                  <a:srgbClr val="C00000"/>
                </a:solidFill>
              </a:rPr>
              <a:t>- </a:t>
            </a:r>
            <a:r>
              <a:rPr lang="en-GB" sz="2000" dirty="0">
                <a:latin typeface="+mn-lt"/>
              </a:rPr>
              <a:t>The chance to transform young people’s lives through sport</a:t>
            </a:r>
            <a:br>
              <a:rPr lang="en-GB" sz="2000" dirty="0">
                <a:latin typeface="+mn-lt"/>
              </a:rPr>
            </a:br>
            <a:r>
              <a:rPr lang="en-GB" sz="2000" dirty="0">
                <a:latin typeface="+mn-lt"/>
              </a:rPr>
              <a:t>- Opportunities to make decisions and develop new skills</a:t>
            </a:r>
            <a:br>
              <a:rPr lang="en-GB" sz="2000" dirty="0">
                <a:latin typeface="+mn-lt"/>
              </a:rPr>
            </a:br>
            <a:r>
              <a:rPr lang="en-GB" sz="2000" dirty="0">
                <a:latin typeface="+mn-lt"/>
              </a:rPr>
              <a:t>- Influence to shape future projects and processes</a:t>
            </a:r>
            <a:br>
              <a:rPr lang="en-GB" sz="2000" dirty="0">
                <a:latin typeface="+mn-lt"/>
              </a:rPr>
            </a:br>
            <a:r>
              <a:rPr lang="en-GB" sz="2000" dirty="0">
                <a:latin typeface="+mn-lt"/>
              </a:rPr>
              <a:t>- Induction, training and support</a:t>
            </a:r>
            <a:br>
              <a:rPr lang="en-GB" sz="2000" dirty="0">
                <a:latin typeface="+mn-lt"/>
              </a:rPr>
            </a:br>
            <a:br>
              <a:rPr lang="en-GB" sz="2000" dirty="0">
                <a:latin typeface="+mn-lt"/>
              </a:rPr>
            </a:br>
            <a:r>
              <a:rPr lang="en-GB" sz="2000" dirty="0">
                <a:latin typeface="+mn-lt"/>
              </a:rPr>
              <a:t>- Hybrid working</a:t>
            </a:r>
            <a:br>
              <a:rPr lang="en-GB" sz="2000" dirty="0">
                <a:latin typeface="+mn-lt"/>
              </a:rPr>
            </a:br>
            <a:r>
              <a:rPr lang="en-GB" sz="2000" dirty="0">
                <a:latin typeface="+mn-lt"/>
              </a:rPr>
              <a:t>- Great work-life balance</a:t>
            </a:r>
            <a:br>
              <a:rPr lang="en-GB" sz="2000" dirty="0">
                <a:latin typeface="+mn-lt"/>
              </a:rPr>
            </a:br>
            <a:r>
              <a:rPr lang="en-GB" sz="2000" dirty="0">
                <a:latin typeface="+mn-lt"/>
              </a:rPr>
              <a:t>- Access to free counselling and support services</a:t>
            </a:r>
            <a:br>
              <a:rPr lang="en-GB" sz="2000" dirty="0">
                <a:latin typeface="+mn-lt"/>
              </a:rPr>
            </a:br>
            <a:r>
              <a:rPr lang="en-GB" sz="2000" dirty="0">
                <a:latin typeface="+mn-lt"/>
              </a:rPr>
              <a:t>- Enhanced family friendly benefits</a:t>
            </a:r>
            <a:br>
              <a:rPr lang="en-GB" sz="2000" dirty="0">
                <a:latin typeface="+mn-lt"/>
              </a:rPr>
            </a:br>
            <a:r>
              <a:rPr lang="en-GB" sz="2000" dirty="0">
                <a:latin typeface="+mn-lt"/>
              </a:rPr>
              <a:t>- Company socials</a:t>
            </a:r>
            <a:br>
              <a:rPr lang="en-GB" sz="2000" dirty="0">
                <a:latin typeface="+mn-lt"/>
              </a:rPr>
            </a:br>
            <a:r>
              <a:rPr lang="en-GB" sz="2000" dirty="0">
                <a:latin typeface="+mn-lt"/>
              </a:rPr>
              <a:t>- Eye care allowance</a:t>
            </a:r>
            <a:br>
              <a:rPr lang="en-GB" sz="2000" dirty="0">
                <a:latin typeface="+mn-lt"/>
              </a:rPr>
            </a:br>
            <a:r>
              <a:rPr lang="en-GB" sz="2000" dirty="0">
                <a:latin typeface="+mn-lt"/>
              </a:rPr>
              <a:t>- Cycle scheme</a:t>
            </a:r>
            <a:br>
              <a:rPr lang="en-GB" sz="2000" dirty="0">
                <a:latin typeface="+mn-lt"/>
              </a:rPr>
            </a:br>
            <a:r>
              <a:rPr lang="en-GB" sz="2000" dirty="0">
                <a:latin typeface="+mn-lt"/>
              </a:rPr>
              <a:t>- Pension scheme of up to 8% employer contributions</a:t>
            </a:r>
            <a:br>
              <a:rPr lang="en-GB" sz="2000" dirty="0">
                <a:latin typeface="+mn-lt"/>
              </a:rPr>
            </a:br>
            <a:r>
              <a:rPr lang="en-GB" sz="2000" dirty="0">
                <a:latin typeface="+mn-lt"/>
              </a:rPr>
              <a:t>- 25 days annual leave plus bank holidays</a:t>
            </a:r>
            <a:br>
              <a:rPr lang="en-GB" sz="2000" dirty="0">
                <a:latin typeface="+mn-lt"/>
              </a:rPr>
            </a:br>
            <a:r>
              <a:rPr lang="en-GB" sz="2000" dirty="0">
                <a:latin typeface="+mn-lt"/>
              </a:rPr>
              <a:t>- 2 Volunteering days per year</a:t>
            </a:r>
            <a:endParaRPr lang="en-GB" dirty="0">
              <a:latin typeface="+mn-lt"/>
            </a:endParaRPr>
          </a:p>
        </p:txBody>
      </p:sp>
    </p:spTree>
    <p:extLst>
      <p:ext uri="{BB962C8B-B14F-4D97-AF65-F5344CB8AC3E}">
        <p14:creationId xmlns:p14="http://schemas.microsoft.com/office/powerpoint/2010/main" val="354582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1179-6074-6E66-830D-2471338F90A3}"/>
              </a:ext>
            </a:extLst>
          </p:cNvPr>
          <p:cNvSpPr>
            <a:spLocks noGrp="1"/>
          </p:cNvSpPr>
          <p:nvPr>
            <p:ph type="title"/>
          </p:nvPr>
        </p:nvSpPr>
        <p:spPr>
          <a:xfrm>
            <a:off x="642257" y="1175657"/>
            <a:ext cx="10711543" cy="936171"/>
          </a:xfrm>
        </p:spPr>
        <p:txBody>
          <a:bodyPr>
            <a:normAutofit/>
          </a:bodyPr>
          <a:lstStyle/>
          <a:p>
            <a:r>
              <a:rPr lang="en-GB" dirty="0">
                <a:solidFill>
                  <a:srgbClr val="C00000"/>
                </a:solidFill>
              </a:rPr>
              <a:t>Any Questions?</a:t>
            </a:r>
          </a:p>
        </p:txBody>
      </p:sp>
      <p:sp>
        <p:nvSpPr>
          <p:cNvPr id="4" name="TextBox 3">
            <a:extLst>
              <a:ext uri="{FF2B5EF4-FFF2-40B4-BE49-F238E27FC236}">
                <a16:creationId xmlns:a16="http://schemas.microsoft.com/office/drawing/2014/main" id="{98A4F545-8FA5-4C67-8FA4-68634BD2A4AF}"/>
              </a:ext>
            </a:extLst>
          </p:cNvPr>
          <p:cNvSpPr txBox="1"/>
          <p:nvPr/>
        </p:nvSpPr>
        <p:spPr>
          <a:xfrm>
            <a:off x="566057" y="1894114"/>
            <a:ext cx="10635343" cy="2878480"/>
          </a:xfrm>
          <a:prstGeom prst="rect">
            <a:avLst/>
          </a:prstGeom>
          <a:noFill/>
        </p:spPr>
        <p:txBody>
          <a:bodyPr wrap="square">
            <a:spAutoFit/>
          </a:bodyPr>
          <a:lstStyle/>
          <a:p>
            <a:pPr>
              <a:lnSpc>
                <a:spcPct val="115000"/>
              </a:lnSpc>
              <a:spcAft>
                <a:spcPts val="10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If you have any questions relating to the role, or would like an informal chat, this can be arranged by contacting: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2"/>
              </a:rPr>
              <a:t>support@streetgames.org</a:t>
            </a:r>
            <a:endParaRPr lang="en-GB" sz="1800" dirty="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pPr>
              <a:lnSpc>
                <a:spcPct val="115000"/>
              </a:lnSpc>
            </a:pPr>
            <a:endParaRPr lang="en-GB" sz="1800" dirty="0">
              <a:solidFill>
                <a:srgbClr val="000000"/>
              </a:solidFill>
              <a:effectLst/>
              <a:latin typeface="Calibri" panose="020F0502020204030204" pitchFamily="34" charset="0"/>
              <a:ea typeface="Aptos" panose="020B0004020202020204" pitchFamily="34" charset="0"/>
              <a:cs typeface="Calibri" panose="020F0502020204030204" pitchFamily="34" charset="0"/>
            </a:endParaRPr>
          </a:p>
          <a:p>
            <a:pPr>
              <a:lnSpc>
                <a:spcPct val="115000"/>
              </a:lnSpc>
            </a:pPr>
            <a:r>
              <a:rPr lang="en-GB" dirty="0">
                <a:solidFill>
                  <a:srgbClr val="000000"/>
                </a:solidFill>
                <a:latin typeface="Calibri" panose="020F0502020204030204" pitchFamily="34" charset="0"/>
                <a:ea typeface="Aptos" panose="020B0004020202020204" pitchFamily="34" charset="0"/>
                <a:cs typeface="Calibri" panose="020F0502020204030204" pitchFamily="34" charset="0"/>
              </a:rPr>
              <a:t>Or by calling 0161 707 0782</a:t>
            </a:r>
            <a:endParaRPr lang="en-GB" sz="1800" dirty="0">
              <a:effectLst/>
              <a:ea typeface="Aptos" panose="020B0004020202020204" pitchFamily="34" charset="0"/>
              <a:cs typeface="Aptos" panose="020B0004020202020204" pitchFamily="34" charset="0"/>
            </a:endParaRPr>
          </a:p>
          <a:p>
            <a:pPr>
              <a:lnSpc>
                <a:spcPct val="115000"/>
              </a:lnSpc>
            </a:pPr>
            <a:endParaRPr lang="en-GB"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30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FA23CB-21E2-0D33-62BB-26D45FA58293}"/>
              </a:ext>
            </a:extLst>
          </p:cNvPr>
          <p:cNvSpPr txBox="1"/>
          <p:nvPr/>
        </p:nvSpPr>
        <p:spPr>
          <a:xfrm>
            <a:off x="707571" y="1436914"/>
            <a:ext cx="10744200" cy="4705647"/>
          </a:xfrm>
          <a:prstGeom prst="rect">
            <a:avLst/>
          </a:prstGeom>
          <a:noFill/>
        </p:spPr>
        <p:txBody>
          <a:bodyPr wrap="square">
            <a:spAutoFit/>
          </a:bodyPr>
          <a:lstStyle/>
          <a:p>
            <a:pPr>
              <a:lnSpc>
                <a:spcPct val="115000"/>
              </a:lnSpc>
            </a:pPr>
            <a:r>
              <a:rPr lang="en-GB" sz="4000" dirty="0">
                <a:solidFill>
                  <a:srgbClr val="C00000"/>
                </a:solidFill>
                <a:latin typeface="Calibri" panose="020F0502020204030204" pitchFamily="34" charset="0"/>
                <a:ea typeface="Calibri" panose="020F0502020204030204" pitchFamily="34" charset="0"/>
                <a:cs typeface="Calibri" panose="020F0502020204030204" pitchFamily="34" charset="0"/>
              </a:rPr>
              <a:t>To apply</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rPr>
              <a:t>You can upload your CV and covering letter, outlining your suitability for the role on our website at</a:t>
            </a: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hlinkClick r:id="rId2"/>
              </a:rPr>
              <a:t>https://www.streetgames.org/about-us/careers/</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rPr>
              <a:t>You can email your CV and covering letter, outlining your suitability for the role direct to: </a:t>
            </a:r>
            <a:r>
              <a:rPr lang="en-GB" sz="1800" dirty="0">
                <a:effectLst/>
                <a:latin typeface="Calibri" panose="020F0502020204030204" pitchFamily="34" charset="0"/>
                <a:ea typeface="Calibri" panose="020F0502020204030204" pitchFamily="34" charset="0"/>
                <a:cs typeface="Calibri" panose="020F0502020204030204" pitchFamily="34" charset="0"/>
                <a:hlinkClick r:id="rId3"/>
              </a:rPr>
              <a:t>jobs@streetgames.org</a:t>
            </a:r>
            <a:r>
              <a:rPr lang="en-GB" sz="1800" dirty="0">
                <a:effectLst/>
                <a:latin typeface="Calibri" panose="020F0502020204030204" pitchFamily="34" charset="0"/>
                <a:ea typeface="Calibri" panose="020F0502020204030204" pitchFamily="34" charset="0"/>
                <a:cs typeface="Calibri" panose="020F0502020204030204" pitchFamily="34" charset="0"/>
              </a:rPr>
              <a:t> and quote </a:t>
            </a:r>
            <a:r>
              <a:rPr lang="en-GB" sz="2000" b="1" dirty="0">
                <a:effectLst/>
                <a:latin typeface="Calibri" panose="020F0502020204030204" pitchFamily="34" charset="0"/>
                <a:ea typeface="Times New Roman" panose="02020603050405020304" pitchFamily="18" charset="0"/>
                <a:cs typeface="Calibri" panose="020F0502020204030204" pitchFamily="34" charset="0"/>
              </a:rPr>
              <a:t>Admin </a:t>
            </a:r>
            <a:r>
              <a:rPr lang="en-GB" sz="2000" b="1" dirty="0" err="1">
                <a:effectLst/>
                <a:latin typeface="Calibri" panose="020F0502020204030204" pitchFamily="34" charset="0"/>
                <a:ea typeface="Times New Roman" panose="02020603050405020304" pitchFamily="18" charset="0"/>
                <a:cs typeface="Calibri" panose="020F0502020204030204" pitchFamily="34" charset="0"/>
              </a:rPr>
              <a:t>Assistant</a:t>
            </a:r>
            <a:r>
              <a:rPr lang="en-GB" sz="1800" dirty="0" err="1">
                <a:effectLst/>
                <a:latin typeface="Calibri" panose="020F0502020204030204" pitchFamily="34" charset="0"/>
                <a:ea typeface="Calibri" panose="020F0502020204030204" pitchFamily="34" charset="0"/>
                <a:cs typeface="Calibri" panose="020F0502020204030204" pitchFamily="34" charset="0"/>
              </a:rPr>
              <a:t>in</a:t>
            </a:r>
            <a:r>
              <a:rPr lang="en-GB" sz="1800" dirty="0">
                <a:effectLst/>
                <a:latin typeface="Calibri" panose="020F0502020204030204" pitchFamily="34" charset="0"/>
                <a:ea typeface="Calibri" panose="020F0502020204030204" pitchFamily="34" charset="0"/>
                <a:cs typeface="Calibri" panose="020F0502020204030204" pitchFamily="34" charset="0"/>
              </a:rPr>
              <a:t> the subject 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If you require any additional support applying for this role, please contact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jobs@streetgames.org</a:t>
            </a:r>
            <a:r>
              <a:rPr lang="en-GB" sz="1800" dirty="0">
                <a:effectLst/>
                <a:latin typeface="Calibri" panose="020F0502020204030204" pitchFamily="34" charset="0"/>
                <a:ea typeface="Calibri" panose="020F0502020204030204" pitchFamily="34" charset="0"/>
                <a:cs typeface="Calibri" panose="020F0502020204030204" pitchFamily="34" charset="0"/>
              </a:rPr>
              <a:t> and we will try and accommodate any reasonable requests.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b="1" kern="1200" dirty="0">
                <a:solidFill>
                  <a:srgbClr val="002060"/>
                </a:solidFill>
                <a:latin typeface="+mj-lt"/>
                <a:ea typeface="+mj-ea"/>
                <a:cs typeface="+mj-cs"/>
              </a:rPr>
              <a:t>Closing date for applications is Monday 1</a:t>
            </a:r>
            <a:r>
              <a:rPr lang="en-US" sz="1800" b="1" kern="1200" baseline="30000" dirty="0">
                <a:solidFill>
                  <a:srgbClr val="002060"/>
                </a:solidFill>
                <a:latin typeface="+mj-lt"/>
                <a:ea typeface="+mj-ea"/>
                <a:cs typeface="+mj-cs"/>
              </a:rPr>
              <a:t>st</a:t>
            </a:r>
            <a:r>
              <a:rPr lang="en-US" sz="1800" b="1" kern="1200" dirty="0">
                <a:solidFill>
                  <a:srgbClr val="002060"/>
                </a:solidFill>
                <a:latin typeface="+mj-lt"/>
                <a:ea typeface="+mj-ea"/>
                <a:cs typeface="+mj-cs"/>
              </a:rPr>
              <a:t> July @ 9am</a:t>
            </a:r>
            <a:br>
              <a:rPr lang="en-US" sz="1800" b="1" kern="1200" dirty="0">
                <a:solidFill>
                  <a:srgbClr val="002060"/>
                </a:solidFill>
                <a:latin typeface="+mj-lt"/>
                <a:ea typeface="+mj-ea"/>
                <a:cs typeface="+mj-cs"/>
              </a:rPr>
            </a:br>
            <a:r>
              <a:rPr lang="en-US" sz="1800" b="1" kern="1200" dirty="0">
                <a:solidFill>
                  <a:srgbClr val="002060"/>
                </a:solidFill>
                <a:latin typeface="+mj-lt"/>
                <a:ea typeface="+mj-ea"/>
                <a:cs typeface="+mj-cs"/>
              </a:rPr>
              <a:t>Interviews will be held in Manchester week commencing Monday 8</a:t>
            </a:r>
            <a:r>
              <a:rPr lang="en-US" sz="1800" b="1" kern="1200" baseline="30000" dirty="0">
                <a:solidFill>
                  <a:srgbClr val="002060"/>
                </a:solidFill>
                <a:latin typeface="+mj-lt"/>
                <a:ea typeface="+mj-ea"/>
                <a:cs typeface="+mj-cs"/>
              </a:rPr>
              <a:t>th</a:t>
            </a:r>
            <a:r>
              <a:rPr lang="en-US" sz="1800" b="1" kern="1200" dirty="0">
                <a:solidFill>
                  <a:srgbClr val="002060"/>
                </a:solidFill>
                <a:latin typeface="+mj-lt"/>
                <a:ea typeface="+mj-ea"/>
                <a:cs typeface="+mj-cs"/>
              </a:rPr>
              <a:t> July</a:t>
            </a:r>
            <a:endParaRPr lang="en-GB" dirty="0"/>
          </a:p>
          <a:p>
            <a:pPr>
              <a:lnSpc>
                <a:spcPct val="115000"/>
              </a:lnSpc>
              <a:spcAft>
                <a:spcPts val="1000"/>
              </a:spcAft>
            </a:pPr>
            <a:r>
              <a:rPr lang="en-GB" sz="1800" dirty="0">
                <a:effectLst/>
                <a:latin typeface="Calibri" panose="020F0502020204030204" pitchFamily="34" charset="0"/>
                <a:ea typeface="Calibri" panose="020F0502020204030204" pitchFamily="34" charset="0"/>
                <a:cs typeface="Calibri" panose="020F0502020204030204" pitchFamily="34" charset="0"/>
              </a:rPr>
              <a:t>If you know you will be unavailable on the dates above, please state this on your application form.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749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42f6df3-739f-47d6-854e-05c331f148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E39BB231F7064797D700D8AB897E6D" ma:contentTypeVersion="18" ma:contentTypeDescription="Create a new document." ma:contentTypeScope="" ma:versionID="67944c10c4230ce48dac000ef1435901">
  <xsd:schema xmlns:xsd="http://www.w3.org/2001/XMLSchema" xmlns:xs="http://www.w3.org/2001/XMLSchema" xmlns:p="http://schemas.microsoft.com/office/2006/metadata/properties" xmlns:ns3="d42f6df3-739f-47d6-854e-05c331f148f5" xmlns:ns4="5b5bbc3e-6197-444c-b87c-1778a07d8732" targetNamespace="http://schemas.microsoft.com/office/2006/metadata/properties" ma:root="true" ma:fieldsID="0a5ed3e6a51cdbfde9ec202b8885d4ba" ns3:_="" ns4:_="">
    <xsd:import namespace="d42f6df3-739f-47d6-854e-05c331f148f5"/>
    <xsd:import namespace="5b5bbc3e-6197-444c-b87c-1778a07d873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f6df3-739f-47d6-854e-05c331f14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5bbc3e-6197-444c-b87c-1778a07d873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6D743F-1251-4121-82F2-64F45BFE7762}">
  <ds:schemaRefs>
    <ds:schemaRef ds:uri="http://schemas.openxmlformats.org/package/2006/metadata/core-properties"/>
    <ds:schemaRef ds:uri="http://schemas.microsoft.com/office/2006/documentManagement/types"/>
    <ds:schemaRef ds:uri="http://purl.org/dc/terms/"/>
    <ds:schemaRef ds:uri="http://purl.org/dc/dcmitype/"/>
    <ds:schemaRef ds:uri="5b5bbc3e-6197-444c-b87c-1778a07d8732"/>
    <ds:schemaRef ds:uri="http://schemas.microsoft.com/office/2006/metadata/properties"/>
    <ds:schemaRef ds:uri="http://www.w3.org/XML/1998/namespace"/>
    <ds:schemaRef ds:uri="http://purl.org/dc/elements/1.1/"/>
    <ds:schemaRef ds:uri="http://schemas.microsoft.com/office/infopath/2007/PartnerControls"/>
    <ds:schemaRef ds:uri="d42f6df3-739f-47d6-854e-05c331f148f5"/>
  </ds:schemaRefs>
</ds:datastoreItem>
</file>

<file path=customXml/itemProps2.xml><?xml version="1.0" encoding="utf-8"?>
<ds:datastoreItem xmlns:ds="http://schemas.openxmlformats.org/officeDocument/2006/customXml" ds:itemID="{C8967C9F-164B-4C4C-8CA2-A2E769629744}">
  <ds:schemaRefs>
    <ds:schemaRef ds:uri="http://schemas.microsoft.com/sharepoint/v3/contenttype/forms"/>
  </ds:schemaRefs>
</ds:datastoreItem>
</file>

<file path=customXml/itemProps3.xml><?xml version="1.0" encoding="utf-8"?>
<ds:datastoreItem xmlns:ds="http://schemas.openxmlformats.org/officeDocument/2006/customXml" ds:itemID="{4310DF02-1DC2-4623-99D6-B2CB4B035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f6df3-739f-47d6-854e-05c331f148f5"/>
    <ds:schemaRef ds:uri="5b5bbc3e-6197-444c-b87c-1778a07d87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936</TotalTime>
  <Words>807</Words>
  <Application>Microsoft Office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Calibri Light</vt:lpstr>
      <vt:lpstr>DIN-Regular</vt:lpstr>
      <vt:lpstr>Times New Roman</vt:lpstr>
      <vt:lpstr>Office Theme</vt:lpstr>
      <vt:lpstr>   -  </vt:lpstr>
      <vt:lpstr>PowerPoint Presentation</vt:lpstr>
      <vt:lpstr>PowerPoint Presentation</vt:lpstr>
      <vt:lpstr>PowerPoint Presentation</vt:lpstr>
      <vt:lpstr> About the role </vt:lpstr>
      <vt:lpstr>About you</vt:lpstr>
      <vt:lpstr>What’s in it for you?  - The chance to transform young people’s lives through sport - Opportunities to make decisions and develop new skills - Influence to shape future projects and processes - Induction, training and support  - Hybrid working - Great work-life balance - Access to free counselling and support services - Enhanced family friendly benefits - Company socials - Eye care allowance - Cycle scheme - Pension scheme of up to 8% employer contributions - 25 days annual leave plus bank holidays - 2 Volunteering days per year</vt:lpstr>
      <vt:lpstr>Any Questions?</vt:lpstr>
      <vt:lpstr>PowerPoint Presentation</vt:lpstr>
      <vt:lpstr> Our Commitments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Imran Mughal</dc:creator>
  <cp:lastModifiedBy>Emily Dreimann</cp:lastModifiedBy>
  <cp:revision>25</cp:revision>
  <dcterms:created xsi:type="dcterms:W3CDTF">2021-12-09T21:38:11Z</dcterms:created>
  <dcterms:modified xsi:type="dcterms:W3CDTF">2024-06-18T15:16:30Z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0x0101008FE39BB231F7064797D700D8AB897E6D</vt:lpwstr>
  </property>
  <property fmtid="{D5CDD505-2E9C-101B-9397-08002B2CF9AE}" pid="3" name="MediaServiceImageTags">
    <vt:lpwstr/>
  </property>
</Properties>
</file>